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Poppins Bold" charset="1" panose="00000800000000000000"/>
      <p:regular r:id="rId22"/>
    </p:embeddedFont>
    <p:embeddedFont>
      <p:font typeface="Poppins" charset="1" panose="00000500000000000000"/>
      <p:regular r:id="rId23"/>
    </p:embeddedFont>
    <p:embeddedFont>
      <p:font typeface="Poppins Italics" charset="1" panose="000005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2o2R9jdo.mp4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https://github.com/vitorfantin/qa-bootcamp-atlantico-avanti-squad6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jpeg" Type="http://schemas.openxmlformats.org/officeDocument/2006/relationships/image"/><Relationship Id="rId5" Target="../media/VAG2o2R9jdo.mp4" Type="http://schemas.openxmlformats.org/officeDocument/2006/relationships/video"/><Relationship Id="rId6" Target="../media/VAG2o2R9jdo.mp4" Type="http://schemas.microsoft.com/office/2007/relationships/media"/><Relationship Id="rId7" Target="../media/image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767379" y="5511744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2"/>
                </a:lnTo>
                <a:lnTo>
                  <a:pt x="0" y="9550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76FA6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76FA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76FA6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311905" y="6600570"/>
            <a:ext cx="3664190" cy="757204"/>
            <a:chOff x="0" y="0"/>
            <a:chExt cx="965054" cy="19942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65054" cy="199428"/>
            </a:xfrm>
            <a:custGeom>
              <a:avLst/>
              <a:gdLst/>
              <a:ahLst/>
              <a:cxnLst/>
              <a:rect r="r" b="b" t="t" l="l"/>
              <a:pathLst>
                <a:path h="199428" w="965054">
                  <a:moveTo>
                    <a:pt x="99714" y="0"/>
                  </a:moveTo>
                  <a:lnTo>
                    <a:pt x="865340" y="0"/>
                  </a:lnTo>
                  <a:cubicBezTo>
                    <a:pt x="920411" y="0"/>
                    <a:pt x="965054" y="44644"/>
                    <a:pt x="965054" y="99714"/>
                  </a:cubicBezTo>
                  <a:lnTo>
                    <a:pt x="965054" y="99714"/>
                  </a:lnTo>
                  <a:cubicBezTo>
                    <a:pt x="965054" y="126160"/>
                    <a:pt x="954549" y="151523"/>
                    <a:pt x="935849" y="170223"/>
                  </a:cubicBezTo>
                  <a:cubicBezTo>
                    <a:pt x="917149" y="188923"/>
                    <a:pt x="891786" y="199428"/>
                    <a:pt x="865340" y="199428"/>
                  </a:cubicBezTo>
                  <a:lnTo>
                    <a:pt x="99714" y="199428"/>
                  </a:lnTo>
                  <a:cubicBezTo>
                    <a:pt x="73268" y="199428"/>
                    <a:pt x="47906" y="188923"/>
                    <a:pt x="29206" y="170223"/>
                  </a:cubicBezTo>
                  <a:cubicBezTo>
                    <a:pt x="10506" y="151523"/>
                    <a:pt x="0" y="126160"/>
                    <a:pt x="0" y="99714"/>
                  </a:cubicBezTo>
                  <a:lnTo>
                    <a:pt x="0" y="99714"/>
                  </a:lnTo>
                  <a:cubicBezTo>
                    <a:pt x="0" y="73268"/>
                    <a:pt x="10506" y="47906"/>
                    <a:pt x="29206" y="29206"/>
                  </a:cubicBezTo>
                  <a:cubicBezTo>
                    <a:pt x="47906" y="10506"/>
                    <a:pt x="73268" y="0"/>
                    <a:pt x="99714" y="0"/>
                  </a:cubicBezTo>
                  <a:close/>
                </a:path>
              </a:pathLst>
            </a:custGeom>
            <a:solidFill>
              <a:srgbClr val="176FA6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965054" cy="247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0" y="3363963"/>
            <a:ext cx="18288000" cy="3073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5"/>
              </a:lnSpc>
              <a:spcBef>
                <a:spcPct val="0"/>
              </a:spcBef>
            </a:pPr>
            <a:r>
              <a:rPr lang="en-US" b="true" sz="1700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DEMO DAY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837203" y="307039"/>
            <a:ext cx="2613593" cy="2363973"/>
            <a:chOff x="0" y="0"/>
            <a:chExt cx="3484791" cy="315196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486877" y="0"/>
              <a:ext cx="2511038" cy="2511038"/>
            </a:xfrm>
            <a:custGeom>
              <a:avLst/>
              <a:gdLst/>
              <a:ahLst/>
              <a:cxnLst/>
              <a:rect r="r" b="b" t="t" l="l"/>
              <a:pathLst>
                <a:path h="2511038" w="2511038">
                  <a:moveTo>
                    <a:pt x="0" y="0"/>
                  </a:moveTo>
                  <a:lnTo>
                    <a:pt x="2511037" y="0"/>
                  </a:lnTo>
                  <a:lnTo>
                    <a:pt x="2511037" y="2511038"/>
                  </a:lnTo>
                  <a:lnTo>
                    <a:pt x="0" y="25110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0" y="2425313"/>
              <a:ext cx="3484791" cy="7266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SQUAD 6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5809636" y="8557923"/>
            <a:ext cx="6438381" cy="559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41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BOOTCAMP 2025.3</a:t>
            </a:r>
          </a:p>
          <a:p>
            <a:pPr algn="ctr">
              <a:lnSpc>
                <a:spcPts val="2240"/>
              </a:lnSpc>
              <a:spcBef>
                <a:spcPct val="0"/>
              </a:spcBef>
            </a:pPr>
            <a:r>
              <a:rPr lang="en-US" sz="1600" spc="41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ATLÂNTICO AVANTI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48434" y="1820121"/>
            <a:ext cx="15510866" cy="7950459"/>
            <a:chOff x="0" y="0"/>
            <a:chExt cx="5017913" cy="257204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17913" cy="2572049"/>
            </a:xfrm>
            <a:custGeom>
              <a:avLst/>
              <a:gdLst/>
              <a:ahLst/>
              <a:cxnLst/>
              <a:rect r="r" b="b" t="t" l="l"/>
              <a:pathLst>
                <a:path h="2572049" w="5017913">
                  <a:moveTo>
                    <a:pt x="25456" y="0"/>
                  </a:moveTo>
                  <a:lnTo>
                    <a:pt x="4992458" y="0"/>
                  </a:lnTo>
                  <a:cubicBezTo>
                    <a:pt x="5006516" y="0"/>
                    <a:pt x="5017913" y="11397"/>
                    <a:pt x="5017913" y="25456"/>
                  </a:cubicBezTo>
                  <a:lnTo>
                    <a:pt x="5017913" y="2546594"/>
                  </a:lnTo>
                  <a:cubicBezTo>
                    <a:pt x="5017913" y="2560653"/>
                    <a:pt x="5006516" y="2572049"/>
                    <a:pt x="4992458" y="2572049"/>
                  </a:cubicBezTo>
                  <a:lnTo>
                    <a:pt x="25456" y="2572049"/>
                  </a:lnTo>
                  <a:cubicBezTo>
                    <a:pt x="11397" y="2572049"/>
                    <a:pt x="0" y="2560653"/>
                    <a:pt x="0" y="2546594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5017913" cy="26291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748434" y="307975"/>
            <a:ext cx="15679919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AUTOMAÇÃO TESTES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8434" y="2065002"/>
            <a:ext cx="15222797" cy="6593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</a:p>
          <a:p>
            <a:pPr algn="l" marL="690775" indent="-34538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 </a:t>
            </a:r>
            <a:r>
              <a:rPr lang="en-US" b="true" sz="31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versionamento do código</a:t>
            </a:r>
            <a:r>
              <a:rPr lang="en-US" sz="3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foi realizado em </a:t>
            </a:r>
            <a:r>
              <a:rPr lang="en-US" b="true" sz="31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GitHub</a:t>
            </a:r>
            <a:r>
              <a:rPr lang="en-US" sz="3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com integração ao </a:t>
            </a:r>
            <a:r>
              <a:rPr lang="en-US" b="true" sz="31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GitHub Actions </a:t>
            </a:r>
            <a:r>
              <a:rPr lang="en-US" sz="3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para execução automática dos testes. Essa abordagem assegura maior confiabilidade nas execuções e monitoramento contínuo dos resultados.</a:t>
            </a:r>
          </a:p>
          <a:p>
            <a:pPr algn="l">
              <a:lnSpc>
                <a:spcPts val="4799"/>
              </a:lnSpc>
            </a:pPr>
          </a:p>
          <a:p>
            <a:pPr algn="l" marL="690775" indent="-34538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Além disso, o </a:t>
            </a:r>
            <a:r>
              <a:rPr lang="en-US" b="true" sz="31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Cypress Cloud</a:t>
            </a:r>
            <a:r>
              <a:rPr lang="en-US" sz="3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foi utilizado para geração e acompanhamento de métricas das execuções automatizadas.</a:t>
            </a:r>
          </a:p>
          <a:p>
            <a:pPr algn="l">
              <a:lnSpc>
                <a:spcPts val="4799"/>
              </a:lnSpc>
            </a:pPr>
          </a:p>
          <a:p>
            <a:pPr algn="l" marL="690775" indent="-34538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🔗 </a:t>
            </a:r>
            <a:r>
              <a:rPr lang="en-US" b="true" sz="3199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  <a:hlinkClick r:id="rId5" tooltip="https://github.com/vitorfantin/qa-bootcamp-atlantico-avanti-squad6"/>
              </a:rPr>
              <a:t>Repositório do projeto</a:t>
            </a:r>
          </a:p>
          <a:p>
            <a:pPr algn="l">
              <a:lnSpc>
                <a:spcPts val="479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12985" y="1327695"/>
            <a:ext cx="16604646" cy="8310215"/>
            <a:chOff x="0" y="0"/>
            <a:chExt cx="5371762" cy="268843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71762" cy="2688434"/>
            </a:xfrm>
            <a:custGeom>
              <a:avLst/>
              <a:gdLst/>
              <a:ahLst/>
              <a:cxnLst/>
              <a:rect r="r" b="b" t="t" l="l"/>
              <a:pathLst>
                <a:path h="2688434" w="5371762">
                  <a:moveTo>
                    <a:pt x="23779" y="0"/>
                  </a:moveTo>
                  <a:lnTo>
                    <a:pt x="5347983" y="0"/>
                  </a:lnTo>
                  <a:cubicBezTo>
                    <a:pt x="5361115" y="0"/>
                    <a:pt x="5371762" y="10646"/>
                    <a:pt x="5371762" y="23779"/>
                  </a:cubicBezTo>
                  <a:lnTo>
                    <a:pt x="5371762" y="2664655"/>
                  </a:lnTo>
                  <a:cubicBezTo>
                    <a:pt x="5371762" y="2677788"/>
                    <a:pt x="5361115" y="2688434"/>
                    <a:pt x="5347983" y="2688434"/>
                  </a:cubicBezTo>
                  <a:lnTo>
                    <a:pt x="23779" y="2688434"/>
                  </a:lnTo>
                  <a:cubicBezTo>
                    <a:pt x="17472" y="2688434"/>
                    <a:pt x="11424" y="2685929"/>
                    <a:pt x="6965" y="2681469"/>
                  </a:cubicBezTo>
                  <a:cubicBezTo>
                    <a:pt x="2505" y="2677010"/>
                    <a:pt x="0" y="2670962"/>
                    <a:pt x="0" y="2664655"/>
                  </a:cubicBezTo>
                  <a:lnTo>
                    <a:pt x="0" y="23779"/>
                  </a:lnTo>
                  <a:cubicBezTo>
                    <a:pt x="0" y="10646"/>
                    <a:pt x="10646" y="0"/>
                    <a:pt x="23779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371762" cy="27455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028700" y="1469571"/>
            <a:ext cx="16230600" cy="8011448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-28692" y="177382"/>
            <a:ext cx="18288000" cy="1210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b="true" sz="67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VÍDEO COM UMA PARTE DA AUTOMAÇÃO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0" y="9258300"/>
            <a:ext cx="1028700" cy="1028700"/>
          </a:xfrm>
          <a:custGeom>
            <a:avLst/>
            <a:gdLst/>
            <a:ahLst/>
            <a:cxnLst/>
            <a:rect r="r" b="b" t="t" l="l"/>
            <a:pathLst>
              <a:path h="1028700" w="1028700">
                <a:moveTo>
                  <a:pt x="0" y="0"/>
                </a:moveTo>
                <a:lnTo>
                  <a:pt x="1028700" y="0"/>
                </a:lnTo>
                <a:lnTo>
                  <a:pt x="1028700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48434" y="1852481"/>
            <a:ext cx="15510866" cy="7918098"/>
            <a:chOff x="0" y="0"/>
            <a:chExt cx="5017913" cy="25615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17913" cy="2561580"/>
            </a:xfrm>
            <a:custGeom>
              <a:avLst/>
              <a:gdLst/>
              <a:ahLst/>
              <a:cxnLst/>
              <a:rect r="r" b="b" t="t" l="l"/>
              <a:pathLst>
                <a:path h="2561580" w="5017913">
                  <a:moveTo>
                    <a:pt x="25456" y="0"/>
                  </a:moveTo>
                  <a:lnTo>
                    <a:pt x="4992458" y="0"/>
                  </a:lnTo>
                  <a:cubicBezTo>
                    <a:pt x="5006516" y="0"/>
                    <a:pt x="5017913" y="11397"/>
                    <a:pt x="5017913" y="25456"/>
                  </a:cubicBezTo>
                  <a:lnTo>
                    <a:pt x="5017913" y="2536125"/>
                  </a:lnTo>
                  <a:cubicBezTo>
                    <a:pt x="5017913" y="2550184"/>
                    <a:pt x="5006516" y="2561580"/>
                    <a:pt x="4992458" y="2561580"/>
                  </a:cubicBezTo>
                  <a:lnTo>
                    <a:pt x="25456" y="2561580"/>
                  </a:lnTo>
                  <a:cubicBezTo>
                    <a:pt x="11397" y="2561580"/>
                    <a:pt x="0" y="2550184"/>
                    <a:pt x="0" y="2536125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5017913" cy="26187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034957" y="2697143"/>
            <a:ext cx="10218086" cy="6228775"/>
          </a:xfrm>
          <a:custGeom>
            <a:avLst/>
            <a:gdLst/>
            <a:ahLst/>
            <a:cxnLst/>
            <a:rect r="r" b="b" t="t" l="l"/>
            <a:pathLst>
              <a:path h="6228775" w="10218086">
                <a:moveTo>
                  <a:pt x="0" y="0"/>
                </a:moveTo>
                <a:lnTo>
                  <a:pt x="10218086" y="0"/>
                </a:lnTo>
                <a:lnTo>
                  <a:pt x="10218086" y="6228775"/>
                </a:lnTo>
                <a:lnTo>
                  <a:pt x="0" y="62287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593347" y="307975"/>
            <a:ext cx="13972849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RESULTADO DA AUTOMAÇÃO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48434" y="1837813"/>
            <a:ext cx="15510866" cy="7932766"/>
            <a:chOff x="0" y="0"/>
            <a:chExt cx="5017913" cy="256632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17913" cy="2566326"/>
            </a:xfrm>
            <a:custGeom>
              <a:avLst/>
              <a:gdLst/>
              <a:ahLst/>
              <a:cxnLst/>
              <a:rect r="r" b="b" t="t" l="l"/>
              <a:pathLst>
                <a:path h="2566326" w="5017913">
                  <a:moveTo>
                    <a:pt x="25456" y="0"/>
                  </a:moveTo>
                  <a:lnTo>
                    <a:pt x="4992458" y="0"/>
                  </a:lnTo>
                  <a:cubicBezTo>
                    <a:pt x="5006516" y="0"/>
                    <a:pt x="5017913" y="11397"/>
                    <a:pt x="5017913" y="25456"/>
                  </a:cubicBezTo>
                  <a:lnTo>
                    <a:pt x="5017913" y="2540870"/>
                  </a:lnTo>
                  <a:cubicBezTo>
                    <a:pt x="5017913" y="2554929"/>
                    <a:pt x="5006516" y="2566326"/>
                    <a:pt x="4992458" y="2566326"/>
                  </a:cubicBezTo>
                  <a:lnTo>
                    <a:pt x="25456" y="2566326"/>
                  </a:lnTo>
                  <a:cubicBezTo>
                    <a:pt x="11397" y="2566326"/>
                    <a:pt x="0" y="2554929"/>
                    <a:pt x="0" y="2540870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5017913" cy="2623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-177576" y="307975"/>
            <a:ext cx="18643153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DESAFIOS DURANTE A AUTOMAÇÃO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92790" y="1928647"/>
            <a:ext cx="14822154" cy="8140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7027" indent="-333514" lvl="1">
              <a:lnSpc>
                <a:spcPts val="4634"/>
              </a:lnSpc>
              <a:buFont typeface="Arial"/>
              <a:buChar char="•"/>
            </a:pPr>
            <a:r>
              <a:rPr lang="en-US" sz="30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Identificamos como principal dificuldade a</a:t>
            </a:r>
            <a:r>
              <a:rPr lang="en-US" b="true" sz="308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lentidão recorrente da plataforma</a:t>
            </a:r>
            <a:r>
              <a:rPr lang="en-US" sz="30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no retorno das requisições ao back-end, especialmente durante as interações com os botões de adição ao carrinho.</a:t>
            </a:r>
          </a:p>
          <a:p>
            <a:pPr algn="l">
              <a:lnSpc>
                <a:spcPts val="4634"/>
              </a:lnSpc>
            </a:pPr>
          </a:p>
          <a:p>
            <a:pPr algn="l" marL="667027" indent="-333514" lvl="1">
              <a:lnSpc>
                <a:spcPts val="4634"/>
              </a:lnSpc>
              <a:buFont typeface="Arial"/>
              <a:buChar char="•"/>
            </a:pPr>
            <a:r>
              <a:rPr lang="en-US" sz="30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Também foi observada a </a:t>
            </a:r>
            <a:r>
              <a:rPr lang="en-US" b="true" sz="308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ausência de padronização nos seletores</a:t>
            </a:r>
            <a:r>
              <a:rPr lang="en-US" sz="30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com a falta de IDs em diversos elementos e botões identificados apenas por classes. Essa limitação compromete a manutenção e a estabilidade dos testes automatizados.</a:t>
            </a:r>
          </a:p>
          <a:p>
            <a:pPr algn="l">
              <a:lnSpc>
                <a:spcPts val="4634"/>
              </a:lnSpc>
            </a:pPr>
          </a:p>
          <a:p>
            <a:pPr algn="l" marL="667027" indent="-333514" lvl="1">
              <a:lnSpc>
                <a:spcPts val="4634"/>
              </a:lnSpc>
              <a:buFont typeface="Arial"/>
              <a:buChar char="•"/>
            </a:pPr>
            <a:r>
              <a:rPr lang="en-US" sz="30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Além disso, as </a:t>
            </a:r>
            <a:r>
              <a:rPr lang="en-US" b="true" sz="308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execuções de automação no ambiente de integração contínua (CI)</a:t>
            </a:r>
            <a:r>
              <a:rPr lang="en-US" sz="30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apresentaram falhas ocasionais devido a </a:t>
            </a:r>
            <a:r>
              <a:rPr lang="en-US" b="true" sz="308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instabilidades da aplicação</a:t>
            </a:r>
            <a:r>
              <a:rPr lang="en-US" sz="308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o que impactou as métricas do Cypress Cloud e reduziu a confiabilidade dos resultados para suporte à tomada de decisão.</a:t>
            </a:r>
          </a:p>
          <a:p>
            <a:pPr algn="l">
              <a:lnSpc>
                <a:spcPts val="4634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48434" y="1837813"/>
            <a:ext cx="15510866" cy="7932766"/>
            <a:chOff x="0" y="0"/>
            <a:chExt cx="5017913" cy="256632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17913" cy="2566326"/>
            </a:xfrm>
            <a:custGeom>
              <a:avLst/>
              <a:gdLst/>
              <a:ahLst/>
              <a:cxnLst/>
              <a:rect r="r" b="b" t="t" l="l"/>
              <a:pathLst>
                <a:path h="2566326" w="5017913">
                  <a:moveTo>
                    <a:pt x="25456" y="0"/>
                  </a:moveTo>
                  <a:lnTo>
                    <a:pt x="4992458" y="0"/>
                  </a:lnTo>
                  <a:cubicBezTo>
                    <a:pt x="5006516" y="0"/>
                    <a:pt x="5017913" y="11397"/>
                    <a:pt x="5017913" y="25456"/>
                  </a:cubicBezTo>
                  <a:lnTo>
                    <a:pt x="5017913" y="2540870"/>
                  </a:lnTo>
                  <a:cubicBezTo>
                    <a:pt x="5017913" y="2554929"/>
                    <a:pt x="5006516" y="2566326"/>
                    <a:pt x="4992458" y="2566326"/>
                  </a:cubicBezTo>
                  <a:lnTo>
                    <a:pt x="25456" y="2566326"/>
                  </a:lnTo>
                  <a:cubicBezTo>
                    <a:pt x="11397" y="2566326"/>
                    <a:pt x="0" y="2554929"/>
                    <a:pt x="0" y="2540870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5017913" cy="2623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-177576" y="307975"/>
            <a:ext cx="18643153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SOLUÇÃO PARA OS DESAFIOS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13636" y="2208953"/>
            <a:ext cx="14460729" cy="7316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5"/>
              </a:lnSpc>
            </a:pPr>
          </a:p>
          <a:p>
            <a:pPr algn="l">
              <a:lnSpc>
                <a:spcPts val="4805"/>
              </a:lnSpc>
            </a:pPr>
          </a:p>
          <a:p>
            <a:pPr algn="l" marL="691693" indent="-345847" lvl="1">
              <a:lnSpc>
                <a:spcPts val="4805"/>
              </a:lnSpc>
              <a:buFont typeface="Arial"/>
              <a:buChar char="•"/>
            </a:pPr>
            <a:r>
              <a:rPr lang="en-US" sz="32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Para contornar os problemas relatados, foi necessário inserir diversos comandos </a:t>
            </a:r>
            <a:r>
              <a:rPr lang="en-US" b="true" sz="32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cy.wait()</a:t>
            </a:r>
            <a:r>
              <a:rPr lang="en-US" sz="32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no código, a fim de aguardar o tempo de resposta do back-end para as ações solicitadas. </a:t>
            </a:r>
          </a:p>
          <a:p>
            <a:pPr algn="l">
              <a:lnSpc>
                <a:spcPts val="4805"/>
              </a:lnSpc>
            </a:pPr>
          </a:p>
          <a:p>
            <a:pPr algn="l" marL="691693" indent="-345847" lvl="1">
              <a:lnSpc>
                <a:spcPts val="4805"/>
              </a:lnSpc>
              <a:buFont typeface="Arial"/>
              <a:buChar char="•"/>
            </a:pPr>
            <a:r>
              <a:rPr lang="en-US" sz="32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Em algumas funções, também foi preciso</a:t>
            </a:r>
            <a:r>
              <a:rPr lang="en-US" b="true" sz="32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configurar a propriedade timeout</a:t>
            </a:r>
            <a:r>
              <a:rPr lang="en-US" sz="32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permitindo que o teste aguarde um período adicional caso o retorno esperado não ocorra dentro do tempo padrão.</a:t>
            </a:r>
          </a:p>
          <a:p>
            <a:pPr algn="l">
              <a:lnSpc>
                <a:spcPts val="4805"/>
              </a:lnSpc>
            </a:pPr>
            <a:r>
              <a:rPr lang="en-US" sz="32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  <a:p>
            <a:pPr algn="l">
              <a:lnSpc>
                <a:spcPts val="4805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824338" y="1808495"/>
            <a:ext cx="15434962" cy="7918098"/>
            <a:chOff x="0" y="0"/>
            <a:chExt cx="4993358" cy="25615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993358" cy="2561580"/>
            </a:xfrm>
            <a:custGeom>
              <a:avLst/>
              <a:gdLst/>
              <a:ahLst/>
              <a:cxnLst/>
              <a:rect r="r" b="b" t="t" l="l"/>
              <a:pathLst>
                <a:path h="2561580" w="4993358">
                  <a:moveTo>
                    <a:pt x="25581" y="0"/>
                  </a:moveTo>
                  <a:lnTo>
                    <a:pt x="4967777" y="0"/>
                  </a:lnTo>
                  <a:cubicBezTo>
                    <a:pt x="4974561" y="0"/>
                    <a:pt x="4981068" y="2695"/>
                    <a:pt x="4985865" y="7492"/>
                  </a:cubicBezTo>
                  <a:cubicBezTo>
                    <a:pt x="4990662" y="12290"/>
                    <a:pt x="4993358" y="18796"/>
                    <a:pt x="4993358" y="25581"/>
                  </a:cubicBezTo>
                  <a:lnTo>
                    <a:pt x="4993358" y="2536000"/>
                  </a:lnTo>
                  <a:cubicBezTo>
                    <a:pt x="4993358" y="2542784"/>
                    <a:pt x="4990662" y="2549291"/>
                    <a:pt x="4985865" y="2554088"/>
                  </a:cubicBezTo>
                  <a:cubicBezTo>
                    <a:pt x="4981068" y="2558885"/>
                    <a:pt x="4974561" y="2561580"/>
                    <a:pt x="4967777" y="2561580"/>
                  </a:cubicBezTo>
                  <a:lnTo>
                    <a:pt x="25581" y="2561580"/>
                  </a:lnTo>
                  <a:cubicBezTo>
                    <a:pt x="18796" y="2561580"/>
                    <a:pt x="12290" y="2558885"/>
                    <a:pt x="7492" y="2554088"/>
                  </a:cubicBezTo>
                  <a:cubicBezTo>
                    <a:pt x="2695" y="2549291"/>
                    <a:pt x="0" y="2542784"/>
                    <a:pt x="0" y="2536000"/>
                  </a:cubicBezTo>
                  <a:lnTo>
                    <a:pt x="0" y="25581"/>
                  </a:lnTo>
                  <a:cubicBezTo>
                    <a:pt x="0" y="18796"/>
                    <a:pt x="2695" y="12290"/>
                    <a:pt x="7492" y="7492"/>
                  </a:cubicBezTo>
                  <a:cubicBezTo>
                    <a:pt x="12290" y="2695"/>
                    <a:pt x="18796" y="0"/>
                    <a:pt x="25581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4993358" cy="26187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133109" y="307975"/>
            <a:ext cx="10186144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LIÇÕES APRENDIDAS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24338" y="1998009"/>
            <a:ext cx="15434962" cy="7728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6112" indent="-313056" lvl="1">
              <a:lnSpc>
                <a:spcPts val="4350"/>
              </a:lnSpc>
              <a:buFont typeface="Arial"/>
              <a:buChar char="•"/>
            </a:pPr>
            <a:r>
              <a:rPr lang="en-US" b="true" sz="29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Comunicação assertiva e colaborativa </a:t>
            </a:r>
            <a:r>
              <a:rPr lang="en-US" sz="29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são vitais para que todo o processo ocorra com sucesso e dentro do prazo estabelecido.</a:t>
            </a:r>
          </a:p>
          <a:p>
            <a:pPr algn="l">
              <a:lnSpc>
                <a:spcPts val="4350"/>
              </a:lnSpc>
            </a:pPr>
          </a:p>
          <a:p>
            <a:pPr algn="l" marL="626112" indent="-313056" lvl="1">
              <a:lnSpc>
                <a:spcPts val="4350"/>
              </a:lnSpc>
              <a:buFont typeface="Arial"/>
              <a:buChar char="•"/>
            </a:pPr>
            <a:r>
              <a:rPr lang="en-US" b="true" sz="29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Documentação clara e objetiva </a:t>
            </a:r>
            <a:r>
              <a:rPr lang="en-US" sz="29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evita interpretações equivocadas e facilita o entendimento pela equipe.</a:t>
            </a:r>
          </a:p>
          <a:p>
            <a:pPr algn="l">
              <a:lnSpc>
                <a:spcPts val="4350"/>
              </a:lnSpc>
            </a:pPr>
          </a:p>
          <a:p>
            <a:pPr algn="l" marL="626112" indent="-313056" lvl="1">
              <a:lnSpc>
                <a:spcPts val="4350"/>
              </a:lnSpc>
              <a:buFont typeface="Arial"/>
              <a:buChar char="•"/>
            </a:pPr>
            <a:r>
              <a:rPr lang="en-US" b="true" sz="29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Dominar os fundamentos de teste </a:t>
            </a:r>
            <a:r>
              <a:rPr lang="en-US" sz="29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contribui para uma automação mais eficiente e precisa.</a:t>
            </a:r>
          </a:p>
          <a:p>
            <a:pPr algn="l">
              <a:lnSpc>
                <a:spcPts val="4350"/>
              </a:lnSpc>
            </a:pPr>
          </a:p>
          <a:p>
            <a:pPr algn="l" marL="626112" indent="-313056" lvl="1">
              <a:lnSpc>
                <a:spcPts val="4350"/>
              </a:lnSpc>
              <a:buFont typeface="Arial"/>
              <a:buChar char="•"/>
            </a:pPr>
            <a:r>
              <a:rPr lang="en-US" b="true" sz="29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Nem todo caso de teste deve ser automatizado </a:t>
            </a:r>
            <a:r>
              <a:rPr lang="en-US" sz="29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— é importante avaliar o custo-benefício de cada cenário.</a:t>
            </a:r>
          </a:p>
          <a:p>
            <a:pPr algn="l">
              <a:lnSpc>
                <a:spcPts val="4350"/>
              </a:lnSpc>
            </a:pPr>
          </a:p>
          <a:p>
            <a:pPr algn="l" marL="626112" indent="-313056" lvl="1">
              <a:lnSpc>
                <a:spcPts val="4350"/>
              </a:lnSpc>
              <a:buFont typeface="Arial"/>
              <a:buChar char="•"/>
            </a:pPr>
            <a:r>
              <a:rPr lang="en-US" b="true" sz="29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Compreender as regras de negócio </a:t>
            </a:r>
            <a:r>
              <a:rPr lang="en-US" sz="29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é essencial para a tomada de decisões assertivas.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88567" y="3823632"/>
            <a:ext cx="15510866" cy="2611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44"/>
              </a:lnSpc>
            </a:pPr>
            <a:r>
              <a:rPr lang="en-US" b="true" sz="1700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OBRIGADO !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75271" y="307975"/>
            <a:ext cx="15137458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INTEGRANTES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125557" y="1558925"/>
            <a:ext cx="6036886" cy="8207607"/>
            <a:chOff x="0" y="0"/>
            <a:chExt cx="1589962" cy="216167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89962" cy="2161674"/>
            </a:xfrm>
            <a:custGeom>
              <a:avLst/>
              <a:gdLst/>
              <a:ahLst/>
              <a:cxnLst/>
              <a:rect r="r" b="b" t="t" l="l"/>
              <a:pathLst>
                <a:path h="2161674" w="1589962">
                  <a:moveTo>
                    <a:pt x="65404" y="0"/>
                  </a:moveTo>
                  <a:lnTo>
                    <a:pt x="1524558" y="0"/>
                  </a:lnTo>
                  <a:cubicBezTo>
                    <a:pt x="1541904" y="0"/>
                    <a:pt x="1558540" y="6891"/>
                    <a:pt x="1570805" y="19156"/>
                  </a:cubicBezTo>
                  <a:cubicBezTo>
                    <a:pt x="1583071" y="31422"/>
                    <a:pt x="1589962" y="48058"/>
                    <a:pt x="1589962" y="65404"/>
                  </a:cubicBezTo>
                  <a:lnTo>
                    <a:pt x="1589962" y="2096270"/>
                  </a:lnTo>
                  <a:cubicBezTo>
                    <a:pt x="1589962" y="2113616"/>
                    <a:pt x="1583071" y="2130252"/>
                    <a:pt x="1570805" y="2142518"/>
                  </a:cubicBezTo>
                  <a:cubicBezTo>
                    <a:pt x="1558540" y="2154783"/>
                    <a:pt x="1541904" y="2161674"/>
                    <a:pt x="1524558" y="2161674"/>
                  </a:cubicBezTo>
                  <a:lnTo>
                    <a:pt x="65404" y="2161674"/>
                  </a:lnTo>
                  <a:cubicBezTo>
                    <a:pt x="48058" y="2161674"/>
                    <a:pt x="31422" y="2154783"/>
                    <a:pt x="19156" y="2142518"/>
                  </a:cubicBezTo>
                  <a:cubicBezTo>
                    <a:pt x="6891" y="2130252"/>
                    <a:pt x="0" y="2113616"/>
                    <a:pt x="0" y="2096270"/>
                  </a:cubicBezTo>
                  <a:lnTo>
                    <a:pt x="0" y="65404"/>
                  </a:lnTo>
                  <a:cubicBezTo>
                    <a:pt x="0" y="48058"/>
                    <a:pt x="6891" y="31422"/>
                    <a:pt x="19156" y="19156"/>
                  </a:cubicBezTo>
                  <a:cubicBezTo>
                    <a:pt x="31422" y="6891"/>
                    <a:pt x="48058" y="0"/>
                    <a:pt x="65404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76200"/>
              <a:ext cx="1589962" cy="2237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99"/>
                </a:lnSpc>
              </a:pPr>
            </a:p>
            <a:p>
              <a:pPr algn="ctr">
                <a:lnSpc>
                  <a:spcPts val="3299"/>
                </a:lnSpc>
              </a:pPr>
              <a:r>
                <a:rPr lang="en-US" sz="2199" b="true">
                  <a:solidFill>
                    <a:srgbClr val="0A152F">
                      <a:alpha val="74902"/>
                    </a:srgbClr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Vitor Evangelista Fantin</a:t>
              </a:r>
            </a:p>
            <a:p>
              <a:pPr algn="ctr">
                <a:lnSpc>
                  <a:spcPts val="3299"/>
                </a:lnSpc>
              </a:pPr>
              <a:r>
                <a:rPr lang="en-US" sz="2199">
                  <a:solidFill>
                    <a:srgbClr val="0A152F">
                      <a:alpha val="74902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Team Líder de QA</a:t>
              </a:r>
            </a:p>
            <a:p>
              <a:pPr algn="ctr">
                <a:lnSpc>
                  <a:spcPts val="3299"/>
                </a:lnSpc>
              </a:pPr>
            </a:p>
            <a:p>
              <a:pPr algn="ctr">
                <a:lnSpc>
                  <a:spcPts val="3299"/>
                </a:lnSpc>
              </a:pPr>
              <a:r>
                <a:rPr lang="en-US" sz="2199" b="true">
                  <a:solidFill>
                    <a:srgbClr val="0A152F">
                      <a:alpha val="74902"/>
                    </a:srgbClr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Adriana Machado Martins Heck</a:t>
              </a:r>
            </a:p>
            <a:p>
              <a:pPr algn="ctr">
                <a:lnSpc>
                  <a:spcPts val="3299"/>
                </a:lnSpc>
              </a:pPr>
              <a:r>
                <a:rPr lang="en-US" sz="2199">
                  <a:solidFill>
                    <a:srgbClr val="0A152F">
                      <a:alpha val="74902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Analista de testes</a:t>
              </a:r>
            </a:p>
            <a:p>
              <a:pPr algn="ctr">
                <a:lnSpc>
                  <a:spcPts val="3299"/>
                </a:lnSpc>
              </a:pPr>
            </a:p>
            <a:p>
              <a:pPr algn="ctr">
                <a:lnSpc>
                  <a:spcPts val="3299"/>
                </a:lnSpc>
              </a:pPr>
              <a:r>
                <a:rPr lang="en-US" sz="2199" b="true">
                  <a:solidFill>
                    <a:srgbClr val="0A152F">
                      <a:alpha val="74902"/>
                    </a:srgbClr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Michael Freitas Lima Machado</a:t>
              </a:r>
            </a:p>
            <a:p>
              <a:pPr algn="ctr">
                <a:lnSpc>
                  <a:spcPts val="3299"/>
                </a:lnSpc>
              </a:pPr>
              <a:r>
                <a:rPr lang="en-US" sz="2199">
                  <a:solidFill>
                    <a:srgbClr val="0A152F">
                      <a:alpha val="74902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Analista de testes</a:t>
              </a:r>
            </a:p>
            <a:p>
              <a:pPr algn="ctr">
                <a:lnSpc>
                  <a:spcPts val="3299"/>
                </a:lnSpc>
              </a:pPr>
            </a:p>
            <a:p>
              <a:pPr algn="ctr">
                <a:lnSpc>
                  <a:spcPts val="3299"/>
                </a:lnSpc>
              </a:pPr>
              <a:r>
                <a:rPr lang="en-US" sz="2199" b="true">
                  <a:solidFill>
                    <a:srgbClr val="0A152F">
                      <a:alpha val="74902"/>
                    </a:srgbClr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Guilherme Silva Santos</a:t>
              </a:r>
            </a:p>
            <a:p>
              <a:pPr algn="ctr">
                <a:lnSpc>
                  <a:spcPts val="3299"/>
                </a:lnSpc>
              </a:pPr>
              <a:r>
                <a:rPr lang="en-US" sz="2199">
                  <a:solidFill>
                    <a:srgbClr val="0A152F">
                      <a:alpha val="74902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Analista de testes</a:t>
              </a:r>
            </a:p>
            <a:p>
              <a:pPr algn="ctr">
                <a:lnSpc>
                  <a:spcPts val="3299"/>
                </a:lnSpc>
              </a:pPr>
            </a:p>
            <a:p>
              <a:pPr algn="ctr">
                <a:lnSpc>
                  <a:spcPts val="3299"/>
                </a:lnSpc>
              </a:pPr>
              <a:r>
                <a:rPr lang="en-US" sz="2199" b="true">
                  <a:solidFill>
                    <a:srgbClr val="0A152F">
                      <a:alpha val="74902"/>
                    </a:srgbClr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Victor Ravel Santos Cavalcante</a:t>
              </a:r>
            </a:p>
            <a:p>
              <a:pPr algn="ctr">
                <a:lnSpc>
                  <a:spcPts val="3299"/>
                </a:lnSpc>
              </a:pPr>
              <a:r>
                <a:rPr lang="en-US" sz="2199">
                  <a:solidFill>
                    <a:srgbClr val="0A152F">
                      <a:alpha val="74902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Analista de testes</a:t>
              </a:r>
            </a:p>
            <a:p>
              <a:pPr algn="ctr">
                <a:lnSpc>
                  <a:spcPts val="3299"/>
                </a:lnSpc>
              </a:pPr>
            </a:p>
            <a:p>
              <a:pPr algn="ctr">
                <a:lnSpc>
                  <a:spcPts val="3299"/>
                </a:lnSpc>
              </a:pPr>
              <a:r>
                <a:rPr lang="en-US" sz="2199" b="true">
                  <a:solidFill>
                    <a:srgbClr val="0A152F">
                      <a:alpha val="74902"/>
                    </a:srgbClr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Amanda Ramos</a:t>
              </a:r>
            </a:p>
            <a:p>
              <a:pPr algn="ctr">
                <a:lnSpc>
                  <a:spcPts val="3299"/>
                </a:lnSpc>
              </a:pPr>
              <a:r>
                <a:rPr lang="en-US" sz="2199">
                  <a:solidFill>
                    <a:srgbClr val="0A152F">
                      <a:alpha val="74902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Analista de testes</a:t>
              </a:r>
            </a:p>
            <a:p>
              <a:pPr algn="ctr">
                <a:lnSpc>
                  <a:spcPts val="307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48434" y="1832862"/>
            <a:ext cx="15068413" cy="7425438"/>
            <a:chOff x="0" y="0"/>
            <a:chExt cx="3968636" cy="195567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968636" cy="1955671"/>
            </a:xfrm>
            <a:custGeom>
              <a:avLst/>
              <a:gdLst/>
              <a:ahLst/>
              <a:cxnLst/>
              <a:rect r="r" b="b" t="t" l="l"/>
              <a:pathLst>
                <a:path h="1955671" w="3968636">
                  <a:moveTo>
                    <a:pt x="26203" y="0"/>
                  </a:moveTo>
                  <a:lnTo>
                    <a:pt x="3942433" y="0"/>
                  </a:lnTo>
                  <a:cubicBezTo>
                    <a:pt x="3956904" y="0"/>
                    <a:pt x="3968636" y="11731"/>
                    <a:pt x="3968636" y="26203"/>
                  </a:cubicBezTo>
                  <a:lnTo>
                    <a:pt x="3968636" y="1929468"/>
                  </a:lnTo>
                  <a:cubicBezTo>
                    <a:pt x="3968636" y="1943939"/>
                    <a:pt x="3956904" y="1955671"/>
                    <a:pt x="3942433" y="1955671"/>
                  </a:cubicBezTo>
                  <a:lnTo>
                    <a:pt x="26203" y="1955671"/>
                  </a:lnTo>
                  <a:cubicBezTo>
                    <a:pt x="11731" y="1955671"/>
                    <a:pt x="0" y="1943939"/>
                    <a:pt x="0" y="1929468"/>
                  </a:cubicBezTo>
                  <a:lnTo>
                    <a:pt x="0" y="26203"/>
                  </a:lnTo>
                  <a:cubicBezTo>
                    <a:pt x="0" y="11731"/>
                    <a:pt x="11731" y="0"/>
                    <a:pt x="26203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3968636" cy="20128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192041" y="2513681"/>
            <a:ext cx="13903918" cy="6707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00"/>
              </a:lnSpc>
            </a:pPr>
            <a:r>
              <a:rPr lang="en-US" b="true" sz="3200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LOJA ONLINE DE DEMONSTRAÇÃO COM:</a:t>
            </a:r>
          </a:p>
          <a:p>
            <a:pPr algn="just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Produtos relacionados ao mundo fitness </a:t>
            </a:r>
          </a:p>
          <a:p>
            <a:pPr algn="just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Categorias de produtos bem definidas (men, women, gear...etc)</a:t>
            </a:r>
          </a:p>
          <a:p>
            <a:pPr algn="just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Suporte a múltiplas moedas (USD e  EUR)</a:t>
            </a:r>
          </a:p>
          <a:p>
            <a:pPr algn="just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Checkout completo</a:t>
            </a:r>
          </a:p>
          <a:p>
            <a:pPr algn="just">
              <a:lnSpc>
                <a:spcPts val="4800"/>
              </a:lnSpc>
            </a:pPr>
          </a:p>
          <a:p>
            <a:pPr algn="just">
              <a:lnSpc>
                <a:spcPts val="4800"/>
              </a:lnSpc>
            </a:pPr>
            <a:r>
              <a:rPr lang="en-US" sz="3200" b="true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FOCO DO TESTE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cadastro e login, seleção de produtos para o carrinho e fluxo de checkout até a finalização da compra, garantindo uma experiência segura e completa ao usuário.</a:t>
            </a:r>
          </a:p>
          <a:p>
            <a:pPr algn="just">
              <a:lnSpc>
                <a:spcPts val="4800"/>
              </a:lnSpc>
            </a:pPr>
          </a:p>
          <a:p>
            <a:pPr algn="just">
              <a:lnSpc>
                <a:spcPts val="4800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606696" y="307975"/>
            <a:ext cx="12459959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DEFINIÇÃO DO SISTEMA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48434" y="1840565"/>
            <a:ext cx="15510866" cy="7863462"/>
            <a:chOff x="0" y="0"/>
            <a:chExt cx="4085166" cy="207103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085166" cy="2071035"/>
            </a:xfrm>
            <a:custGeom>
              <a:avLst/>
              <a:gdLst/>
              <a:ahLst/>
              <a:cxnLst/>
              <a:rect r="r" b="b" t="t" l="l"/>
              <a:pathLst>
                <a:path h="2071035" w="4085166">
                  <a:moveTo>
                    <a:pt x="25456" y="0"/>
                  </a:moveTo>
                  <a:lnTo>
                    <a:pt x="4059711" y="0"/>
                  </a:lnTo>
                  <a:cubicBezTo>
                    <a:pt x="4073769" y="0"/>
                    <a:pt x="4085166" y="11397"/>
                    <a:pt x="4085166" y="25456"/>
                  </a:cubicBezTo>
                  <a:lnTo>
                    <a:pt x="4085166" y="2045580"/>
                  </a:lnTo>
                  <a:cubicBezTo>
                    <a:pt x="4085166" y="2059638"/>
                    <a:pt x="4073769" y="2071035"/>
                    <a:pt x="4059711" y="2071035"/>
                  </a:cubicBezTo>
                  <a:lnTo>
                    <a:pt x="25456" y="2071035"/>
                  </a:lnTo>
                  <a:cubicBezTo>
                    <a:pt x="11397" y="2071035"/>
                    <a:pt x="0" y="2059638"/>
                    <a:pt x="0" y="2045580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4085166" cy="21281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349407" y="307975"/>
            <a:ext cx="13746791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ESTRATÉGIA DE TESTES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36004" y="2208881"/>
            <a:ext cx="14373597" cy="7317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00"/>
              </a:lnSpc>
            </a:pPr>
            <a:r>
              <a:rPr lang="en-US" sz="3200" b="true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TIPOS DE TESTE: 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Nosso foco foi em testes funcionais para validar os comportamentos das funcionalidades da plataforma, como login e checkout por exemplo.</a:t>
            </a:r>
          </a:p>
          <a:p>
            <a:pPr algn="just">
              <a:lnSpc>
                <a:spcPts val="4800"/>
              </a:lnSpc>
            </a:pPr>
          </a:p>
          <a:p>
            <a:pPr algn="just">
              <a:lnSpc>
                <a:spcPts val="4800"/>
              </a:lnSpc>
            </a:pPr>
            <a:r>
              <a:rPr lang="en-US" sz="3200" b="true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NíVEIS DE TESTE: 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Os principais níveis de teste aplicados foram o de integração — validando o fluxo entre o carrinho e o checkout — e o de sistema, simulando a jornada completa do usuário final.</a:t>
            </a:r>
          </a:p>
          <a:p>
            <a:pPr algn="just">
              <a:lnSpc>
                <a:spcPts val="4800"/>
              </a:lnSpc>
            </a:pPr>
          </a:p>
          <a:p>
            <a:pPr algn="just">
              <a:lnSpc>
                <a:spcPts val="4800"/>
              </a:lnSpc>
            </a:pPr>
            <a:r>
              <a:rPr lang="en-US" sz="3200" b="true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ABORDAGEM: 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Foram utilizados testes baseados em requisitos e testes exploratórios. Os casos foram definidos no plano de testes e ajustados durante a exploração da plataforma. </a:t>
            </a:r>
          </a:p>
          <a:p>
            <a:pPr algn="just">
              <a:lnSpc>
                <a:spcPts val="480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54808" y="1824951"/>
            <a:ext cx="15504492" cy="7890733"/>
            <a:chOff x="0" y="0"/>
            <a:chExt cx="4083487" cy="207821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083488" cy="2078218"/>
            </a:xfrm>
            <a:custGeom>
              <a:avLst/>
              <a:gdLst/>
              <a:ahLst/>
              <a:cxnLst/>
              <a:rect r="r" b="b" t="t" l="l"/>
              <a:pathLst>
                <a:path h="2078218" w="4083488">
                  <a:moveTo>
                    <a:pt x="25466" y="0"/>
                  </a:moveTo>
                  <a:lnTo>
                    <a:pt x="4058022" y="0"/>
                  </a:lnTo>
                  <a:cubicBezTo>
                    <a:pt x="4064776" y="0"/>
                    <a:pt x="4071253" y="2683"/>
                    <a:pt x="4076029" y="7459"/>
                  </a:cubicBezTo>
                  <a:cubicBezTo>
                    <a:pt x="4080804" y="12235"/>
                    <a:pt x="4083488" y="18712"/>
                    <a:pt x="4083488" y="25466"/>
                  </a:cubicBezTo>
                  <a:lnTo>
                    <a:pt x="4083488" y="2052751"/>
                  </a:lnTo>
                  <a:cubicBezTo>
                    <a:pt x="4083488" y="2066816"/>
                    <a:pt x="4072086" y="2078218"/>
                    <a:pt x="4058022" y="2078218"/>
                  </a:cubicBezTo>
                  <a:lnTo>
                    <a:pt x="25466" y="2078218"/>
                  </a:lnTo>
                  <a:cubicBezTo>
                    <a:pt x="11402" y="2078218"/>
                    <a:pt x="0" y="2066816"/>
                    <a:pt x="0" y="2052751"/>
                  </a:cubicBezTo>
                  <a:lnTo>
                    <a:pt x="0" y="25466"/>
                  </a:lnTo>
                  <a:cubicBezTo>
                    <a:pt x="0" y="11402"/>
                    <a:pt x="11402" y="0"/>
                    <a:pt x="25466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4083487" cy="21353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842148" y="307975"/>
            <a:ext cx="9998770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ESTRATÉGIA DE TESTES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37553" y="2070645"/>
            <a:ext cx="14460926" cy="8536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200" b="true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TÉCNICAS: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b="true" sz="3200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Teste de funcionalidade (caixa preta)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Partição de equivalência, utilizando dados válidos e inválidos</a:t>
            </a:r>
          </a:p>
          <a:p>
            <a:pPr algn="l">
              <a:lnSpc>
                <a:spcPts val="4800"/>
              </a:lnSpc>
            </a:pPr>
          </a:p>
          <a:p>
            <a:pPr algn="l">
              <a:lnSpc>
                <a:spcPts val="4800"/>
              </a:lnSpc>
            </a:pPr>
            <a:r>
              <a:rPr lang="en-US" sz="3200" b="true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FERRAMENTAS UTILIZADAS: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i="true">
                <a:solidFill>
                  <a:srgbClr val="0A152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ScreenPrint 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– captura de tela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0" i="true">
                <a:solidFill>
                  <a:srgbClr val="0A152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Google Sheets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– geração de métricas, gráficos e tabelas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0" i="true">
                <a:solidFill>
                  <a:srgbClr val="0A152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Google Docs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– elaboração de relatórios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i="true">
                <a:solidFill>
                  <a:srgbClr val="0A152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Discord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– comunicação da equipe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0" i="true">
                <a:solidFill>
                  <a:srgbClr val="0A152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GitHub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– repositório e versionamento da automação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0" i="true">
                <a:solidFill>
                  <a:srgbClr val="0A152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VS Code 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– ambiente de desenvolvimento (IDE)</a:t>
            </a:r>
          </a:p>
          <a:p>
            <a:pPr algn="l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0" i="true">
                <a:solidFill>
                  <a:srgbClr val="0A152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Cypress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– framework de automação de testes</a:t>
            </a:r>
          </a:p>
          <a:p>
            <a:pPr algn="l">
              <a:lnSpc>
                <a:spcPts val="4800"/>
              </a:lnSpc>
            </a:pPr>
          </a:p>
          <a:p>
            <a:pPr algn="l">
              <a:lnSpc>
                <a:spcPts val="48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48434" y="1820121"/>
            <a:ext cx="15510866" cy="7950459"/>
            <a:chOff x="0" y="0"/>
            <a:chExt cx="5017913" cy="257204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17913" cy="2572049"/>
            </a:xfrm>
            <a:custGeom>
              <a:avLst/>
              <a:gdLst/>
              <a:ahLst/>
              <a:cxnLst/>
              <a:rect r="r" b="b" t="t" l="l"/>
              <a:pathLst>
                <a:path h="2572049" w="5017913">
                  <a:moveTo>
                    <a:pt x="25456" y="0"/>
                  </a:moveTo>
                  <a:lnTo>
                    <a:pt x="4992458" y="0"/>
                  </a:lnTo>
                  <a:cubicBezTo>
                    <a:pt x="5006516" y="0"/>
                    <a:pt x="5017913" y="11397"/>
                    <a:pt x="5017913" y="25456"/>
                  </a:cubicBezTo>
                  <a:lnTo>
                    <a:pt x="5017913" y="2546594"/>
                  </a:lnTo>
                  <a:cubicBezTo>
                    <a:pt x="5017913" y="2560653"/>
                    <a:pt x="5006516" y="2572049"/>
                    <a:pt x="4992458" y="2572049"/>
                  </a:cubicBezTo>
                  <a:lnTo>
                    <a:pt x="25456" y="2572049"/>
                  </a:lnTo>
                  <a:cubicBezTo>
                    <a:pt x="11397" y="2572049"/>
                    <a:pt x="0" y="2560653"/>
                    <a:pt x="0" y="2546594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5017913" cy="26291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304243" y="307975"/>
            <a:ext cx="16505354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EXEMPLO – CASO DE TESTE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86657" y="1995421"/>
            <a:ext cx="14940527" cy="7999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Cenário</a:t>
            </a: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Cadastro</a:t>
            </a:r>
          </a:p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CT ID</a:t>
            </a: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CT001</a:t>
            </a:r>
          </a:p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Título</a:t>
            </a: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Realizar cadastro na aplicação</a:t>
            </a:r>
          </a:p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Autor</a:t>
            </a: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Amanda Pereira Ramos</a:t>
            </a:r>
          </a:p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Prioridade</a:t>
            </a: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Alta</a:t>
            </a:r>
          </a:p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Pré-condições</a:t>
            </a: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Acessar o site Luma Demo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Estar na página de “Create an Account”</a:t>
            </a:r>
          </a:p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Passos para execução</a:t>
            </a: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 marL="496571" indent="-248285" lvl="1">
              <a:lnSpc>
                <a:spcPts val="3220"/>
              </a:lnSpc>
              <a:buAutoNum type="arabicPeriod" startAt="1"/>
            </a:pP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Clicar no ícone de perfil.</a:t>
            </a:r>
          </a:p>
          <a:p>
            <a:pPr algn="l" marL="496571" indent="-248285" lvl="1">
              <a:lnSpc>
                <a:spcPts val="3220"/>
              </a:lnSpc>
              <a:buAutoNum type="arabicPeriod" startAt="1"/>
            </a:pP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Selecionar “Create an Account”.</a:t>
            </a:r>
          </a:p>
          <a:p>
            <a:pPr algn="l" marL="496571" indent="-248285" lvl="1">
              <a:lnSpc>
                <a:spcPts val="3220"/>
              </a:lnSpc>
              <a:buAutoNum type="arabicPeriod" startAt="1"/>
            </a:pP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Preencher os campos obrigatórios: nome, sobrenome, email, senha e confirmação de senha.</a:t>
            </a:r>
          </a:p>
          <a:p>
            <a:pPr algn="l" marL="496571" indent="-248285" lvl="1">
              <a:lnSpc>
                <a:spcPts val="3220"/>
              </a:lnSpc>
              <a:buAutoNum type="arabicPeriod" startAt="1"/>
            </a:pP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Clicar no botão “Sign Up”.</a:t>
            </a:r>
          </a:p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Resultado Esperado</a:t>
            </a: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 conta é criada com sucesso, e o sistema realiza login automático exibindo mensagem de confirmação.</a:t>
            </a:r>
          </a:p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Resultado Atual</a:t>
            </a: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Conforme esperado — o sistema exibiu “Você está logado com sucesso”.</a:t>
            </a: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Status: ✅ SUCESSO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48434" y="1728426"/>
            <a:ext cx="15510866" cy="7529874"/>
            <a:chOff x="0" y="0"/>
            <a:chExt cx="4085166" cy="198317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85166" cy="1983177"/>
            </a:xfrm>
            <a:custGeom>
              <a:avLst/>
              <a:gdLst/>
              <a:ahLst/>
              <a:cxnLst/>
              <a:rect r="r" b="b" t="t" l="l"/>
              <a:pathLst>
                <a:path h="1983177" w="4085166">
                  <a:moveTo>
                    <a:pt x="25456" y="0"/>
                  </a:moveTo>
                  <a:lnTo>
                    <a:pt x="4059711" y="0"/>
                  </a:lnTo>
                  <a:cubicBezTo>
                    <a:pt x="4073769" y="0"/>
                    <a:pt x="4085166" y="11397"/>
                    <a:pt x="4085166" y="25456"/>
                  </a:cubicBezTo>
                  <a:lnTo>
                    <a:pt x="4085166" y="1957721"/>
                  </a:lnTo>
                  <a:cubicBezTo>
                    <a:pt x="4085166" y="1971780"/>
                    <a:pt x="4073769" y="1983177"/>
                    <a:pt x="4059711" y="1983177"/>
                  </a:cubicBezTo>
                  <a:lnTo>
                    <a:pt x="25456" y="1983177"/>
                  </a:lnTo>
                  <a:cubicBezTo>
                    <a:pt x="11397" y="1983177"/>
                    <a:pt x="0" y="1971780"/>
                    <a:pt x="0" y="1957721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4085166" cy="20403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635554" y="2992098"/>
            <a:ext cx="13736626" cy="487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200" b="true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CENARIOS: 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F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oram</a:t>
            </a:r>
            <a:r>
              <a:rPr lang="en-US" sz="3200" b="true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 identificados 6 cenários de teste principais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, abrangendo: cadastro e login, responsividade, review de produto, carrinho de compras, checkout e gerenciamento de conta.</a:t>
            </a:r>
          </a:p>
          <a:p>
            <a:pPr algn="l">
              <a:lnSpc>
                <a:spcPts val="4800"/>
              </a:lnSpc>
            </a:pPr>
          </a:p>
          <a:p>
            <a:pPr algn="l">
              <a:lnSpc>
                <a:spcPts val="4800"/>
              </a:lnSpc>
            </a:pPr>
            <a:r>
              <a:rPr lang="en-US" sz="3200" b="true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CASOS DE TESTE: 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Ao todo, </a:t>
            </a:r>
            <a:r>
              <a:rPr lang="en-US" sz="3200" b="true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foram documentados 39 casos de teste</a:t>
            </a:r>
            <a:r>
              <a:rPr lang="en-US" sz="320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, detalhando as variações e condições de cada cenário.</a:t>
            </a:r>
          </a:p>
          <a:p>
            <a:pPr algn="l">
              <a:lnSpc>
                <a:spcPts val="4800"/>
              </a:lnSpc>
            </a:pPr>
          </a:p>
          <a:p>
            <a:pPr algn="l">
              <a:lnSpc>
                <a:spcPts val="4800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99155" y="307975"/>
            <a:ext cx="15089690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MÉTRICAS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48434" y="1936156"/>
            <a:ext cx="14867770" cy="7322144"/>
            <a:chOff x="0" y="0"/>
            <a:chExt cx="4809866" cy="236878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09866" cy="2368784"/>
            </a:xfrm>
            <a:custGeom>
              <a:avLst/>
              <a:gdLst/>
              <a:ahLst/>
              <a:cxnLst/>
              <a:rect r="r" b="b" t="t" l="l"/>
              <a:pathLst>
                <a:path h="2368784" w="4809866">
                  <a:moveTo>
                    <a:pt x="26557" y="0"/>
                  </a:moveTo>
                  <a:lnTo>
                    <a:pt x="4783309" y="0"/>
                  </a:lnTo>
                  <a:cubicBezTo>
                    <a:pt x="4797976" y="0"/>
                    <a:pt x="4809866" y="11890"/>
                    <a:pt x="4809866" y="26557"/>
                  </a:cubicBezTo>
                  <a:lnTo>
                    <a:pt x="4809866" y="2342227"/>
                  </a:lnTo>
                  <a:cubicBezTo>
                    <a:pt x="4809866" y="2356894"/>
                    <a:pt x="4797976" y="2368784"/>
                    <a:pt x="4783309" y="2368784"/>
                  </a:cubicBezTo>
                  <a:lnTo>
                    <a:pt x="26557" y="2368784"/>
                  </a:lnTo>
                  <a:cubicBezTo>
                    <a:pt x="11890" y="2368784"/>
                    <a:pt x="0" y="2356894"/>
                    <a:pt x="0" y="2342227"/>
                  </a:cubicBezTo>
                  <a:lnTo>
                    <a:pt x="0" y="26557"/>
                  </a:lnTo>
                  <a:cubicBezTo>
                    <a:pt x="0" y="11890"/>
                    <a:pt x="11890" y="0"/>
                    <a:pt x="26557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4809866" cy="24259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3947818" y="2363688"/>
            <a:ext cx="10318623" cy="6467081"/>
          </a:xfrm>
          <a:custGeom>
            <a:avLst/>
            <a:gdLst/>
            <a:ahLst/>
            <a:cxnLst/>
            <a:rect r="r" b="b" t="t" l="l"/>
            <a:pathLst>
              <a:path h="6467081" w="10318623">
                <a:moveTo>
                  <a:pt x="0" y="0"/>
                </a:moveTo>
                <a:lnTo>
                  <a:pt x="10318622" y="0"/>
                </a:lnTo>
                <a:lnTo>
                  <a:pt x="10318622" y="6467081"/>
                </a:lnTo>
                <a:lnTo>
                  <a:pt x="0" y="64670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59" r="0" b="-359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71795" y="307975"/>
            <a:ext cx="14944409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RESULTADOS TESTES MANUAIS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6F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48434" y="1820121"/>
            <a:ext cx="15510866" cy="7950459"/>
            <a:chOff x="0" y="0"/>
            <a:chExt cx="5017913" cy="257204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17913" cy="2572049"/>
            </a:xfrm>
            <a:custGeom>
              <a:avLst/>
              <a:gdLst/>
              <a:ahLst/>
              <a:cxnLst/>
              <a:rect r="r" b="b" t="t" l="l"/>
              <a:pathLst>
                <a:path h="2572049" w="5017913">
                  <a:moveTo>
                    <a:pt x="25456" y="0"/>
                  </a:moveTo>
                  <a:lnTo>
                    <a:pt x="4992458" y="0"/>
                  </a:lnTo>
                  <a:cubicBezTo>
                    <a:pt x="5006516" y="0"/>
                    <a:pt x="5017913" y="11397"/>
                    <a:pt x="5017913" y="25456"/>
                  </a:cubicBezTo>
                  <a:lnTo>
                    <a:pt x="5017913" y="2546594"/>
                  </a:lnTo>
                  <a:cubicBezTo>
                    <a:pt x="5017913" y="2560653"/>
                    <a:pt x="5006516" y="2572049"/>
                    <a:pt x="4992458" y="2572049"/>
                  </a:cubicBezTo>
                  <a:lnTo>
                    <a:pt x="25456" y="2572049"/>
                  </a:lnTo>
                  <a:cubicBezTo>
                    <a:pt x="11397" y="2572049"/>
                    <a:pt x="0" y="2560653"/>
                    <a:pt x="0" y="2546594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5017913" cy="26291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0" y="8538566"/>
            <a:ext cx="1748434" cy="1748434"/>
          </a:xfrm>
          <a:custGeom>
            <a:avLst/>
            <a:gdLst/>
            <a:ahLst/>
            <a:cxnLst/>
            <a:rect r="r" b="b" t="t" l="l"/>
            <a:pathLst>
              <a:path h="1748434" w="1748434">
                <a:moveTo>
                  <a:pt x="0" y="0"/>
                </a:moveTo>
                <a:lnTo>
                  <a:pt x="1748434" y="0"/>
                </a:lnTo>
                <a:lnTo>
                  <a:pt x="1748434" y="1748434"/>
                </a:lnTo>
                <a:lnTo>
                  <a:pt x="0" y="17484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748434" y="307975"/>
            <a:ext cx="15679919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AUTOMAÇÃO TESTES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64040" y="2022945"/>
            <a:ext cx="15181146" cy="8273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91" indent="-334646" lvl="1">
              <a:lnSpc>
                <a:spcPts val="4650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Foram automatizado</a:t>
            </a: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 </a:t>
            </a:r>
            <a:r>
              <a:rPr lang="en-US" b="true" sz="31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22 casos de teste, priorizando os fluxos mais críticos para o negócio,</a:t>
            </a: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abrangendo o fluxo de cadastro e login, operações no carrinho de compras (adição, remoção e alteração de quantidade de produtos), aplicação de cupons, validação da persistência do carrinho e edição de dados pessoais.</a:t>
            </a:r>
          </a:p>
          <a:p>
            <a:pPr algn="l">
              <a:lnSpc>
                <a:spcPts val="4650"/>
              </a:lnSpc>
            </a:pPr>
          </a:p>
          <a:p>
            <a:pPr algn="l" marL="669291" indent="-334646" lvl="1">
              <a:lnSpc>
                <a:spcPts val="4650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Foi utilizado o</a:t>
            </a:r>
            <a:r>
              <a:rPr lang="en-US" b="true" sz="31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framework Cypress</a:t>
            </a: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para automação, escolhido pela facilidade de entendimento da sintaxe, instalação e execução dos testes.</a:t>
            </a:r>
          </a:p>
          <a:p>
            <a:pPr algn="l">
              <a:lnSpc>
                <a:spcPts val="4650"/>
              </a:lnSpc>
            </a:pPr>
          </a:p>
          <a:p>
            <a:pPr algn="l" marL="669291" indent="-334646" lvl="1">
              <a:lnSpc>
                <a:spcPts val="4650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 código foi estruturado utilizando uma combinação de </a:t>
            </a:r>
            <a:r>
              <a:rPr lang="en-US" b="true" sz="31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Commands</a:t>
            </a: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e </a:t>
            </a:r>
            <a:r>
              <a:rPr lang="en-US" b="true" sz="31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Page Objects</a:t>
            </a: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com o objetivo de garantir maior clareza na leitura, reaproveitamento de componentes e facilidade de manutenção futura.</a:t>
            </a:r>
          </a:p>
          <a:p>
            <a:pPr algn="l">
              <a:lnSpc>
                <a:spcPts val="4650"/>
              </a:lnSpc>
            </a:pPr>
          </a:p>
          <a:p>
            <a:pPr algn="l">
              <a:lnSpc>
                <a:spcPts val="465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DAG2JuDYU1w</dc:identifier>
  <dcterms:modified xsi:type="dcterms:W3CDTF">2011-08-01T06:04:30Z</dcterms:modified>
  <cp:revision>1</cp:revision>
  <dc:title>Apresentação DemoDay - Squad 6 </dc:title>
</cp:coreProperties>
</file>

<file path=docProps/thumbnail.jpeg>
</file>